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itchFamily="2" charset="77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iS06FZhW+0rTpNmBd90E/t5h/P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" name="Google Shape;7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>
            <a:spLocks noGrp="1"/>
          </p:cNvSpPr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subTitle" idx="1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>
            <a:spLocks noGrp="1"/>
          </p:cNvSpPr>
          <p:nvPr>
            <p:ph type="title" hasCustomPrompt="1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2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>
            <a:spLocks noGrp="1"/>
          </p:cNvSpPr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1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body" idx="1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2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 txBox="1">
            <a:spLocks noGrp="1"/>
          </p:cNvSpPr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" descr="A close up of a logo&#10;&#10;Description automatically generated"/>
          <p:cNvPicPr preferRelativeResize="0"/>
          <p:nvPr/>
        </p:nvPicPr>
        <p:blipFill rotWithShape="1">
          <a:blip r:embed="rId3">
            <a:alphaModFix amt="52999"/>
          </a:blip>
          <a:srcRect r="62945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491867" y="1647399"/>
            <a:ext cx="41613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lang="en-US"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Uranus</a:t>
            </a:r>
            <a:endParaRPr sz="36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75" y="3402025"/>
            <a:ext cx="4161292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(Stage 2)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549602" y="3211537"/>
            <a:ext cx="2524500" cy="2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1"/>
          <p:cNvSpPr txBox="1"/>
          <p:nvPr/>
        </p:nvSpPr>
        <p:spPr>
          <a:xfrm>
            <a:off x="505802" y="5284715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(dipresentasikan setiap sesi mentoring)</a:t>
            </a:r>
            <a:endParaRPr sz="12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1E. Feature encoding</a:t>
            </a:r>
            <a:endParaRPr/>
          </a:p>
        </p:txBody>
      </p:sp>
      <p:sp>
        <p:nvSpPr>
          <p:cNvPr id="159" name="Google Shape;159;p10"/>
          <p:cNvSpPr txBox="1">
            <a:spLocks noGrp="1"/>
          </p:cNvSpPr>
          <p:nvPr>
            <p:ph type="body" idx="1"/>
          </p:nvPr>
        </p:nvSpPr>
        <p:spPr>
          <a:xfrm>
            <a:off x="1467350" y="1573991"/>
            <a:ext cx="3279618" cy="4690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Strategi :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Weekend, revenue : label encoding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Visitortype, month : one hot encoding</a:t>
            </a:r>
            <a:endParaRPr/>
          </a:p>
        </p:txBody>
      </p:sp>
      <p:pic>
        <p:nvPicPr>
          <p:cNvPr id="160" name="Google Shape;1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1250" y="844700"/>
            <a:ext cx="4232900" cy="571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1F. Class imbalance</a:t>
            </a:r>
            <a:endParaRPr/>
          </a:p>
        </p:txBody>
      </p:sp>
      <p:sp>
        <p:nvSpPr>
          <p:cNvPr id="167" name="Google Shape;167;p11"/>
          <p:cNvSpPr txBox="1">
            <a:spLocks noGrp="1"/>
          </p:cNvSpPr>
          <p:nvPr>
            <p:ph type="body" idx="1"/>
          </p:nvPr>
        </p:nvSpPr>
        <p:spPr>
          <a:xfrm>
            <a:off x="781550" y="1597797"/>
            <a:ext cx="3279618" cy="1317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4702"/>
              <a:buFont typeface="Arial"/>
              <a:buNone/>
            </a:pPr>
            <a:r>
              <a:rPr lang="en-US"/>
              <a:t>Handle class imbalance pada feature revenue karena memiliki ketimpangan jumlah antar values</a:t>
            </a:r>
            <a:endParaRPr/>
          </a:p>
        </p:txBody>
      </p:sp>
      <p:pic>
        <p:nvPicPr>
          <p:cNvPr id="168" name="Google Shape;16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738" y="3179929"/>
            <a:ext cx="2493787" cy="104451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1"/>
          <p:cNvSpPr txBox="1"/>
          <p:nvPr/>
        </p:nvSpPr>
        <p:spPr>
          <a:xfrm>
            <a:off x="889738" y="4489494"/>
            <a:ext cx="3279618" cy="1317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Strategi yang digunakan adalah SMOTE/Oversampling</a:t>
            </a:r>
            <a:endParaRPr/>
          </a:p>
        </p:txBody>
      </p:sp>
      <p:pic>
        <p:nvPicPr>
          <p:cNvPr id="170" name="Google Shape;17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7138" y="1560599"/>
            <a:ext cx="1877724" cy="440032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1"/>
          <p:cNvSpPr txBox="1"/>
          <p:nvPr/>
        </p:nvSpPr>
        <p:spPr>
          <a:xfrm>
            <a:off x="8022644" y="1560599"/>
            <a:ext cx="3279618" cy="1317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111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111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Distribusi pada fitur revenue memiliki rasio 1 : 2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>
            <a:spLocks noGrp="1"/>
          </p:cNvSpPr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</a:pPr>
            <a:r>
              <a:rPr lang="en-US"/>
              <a:t>Feature Engineering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2A. Feature selection</a:t>
            </a:r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body" idx="1"/>
          </p:nvPr>
        </p:nvSpPr>
        <p:spPr>
          <a:xfrm>
            <a:off x="781550" y="1597797"/>
            <a:ext cx="4580160" cy="466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b="0" i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Feature redundan (karena r&gt;0.7)</a:t>
            </a:r>
            <a:endParaRPr/>
          </a:p>
          <a:p>
            <a:pPr marL="56515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AutoNum type="arabicPeriod"/>
            </a:pPr>
            <a:r>
              <a:rPr lang="en-US" b="0" i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ProductRelatedDuration</a:t>
            </a:r>
            <a:endParaRPr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6515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AutoNum type="arabicPeriod"/>
            </a:pPr>
            <a:r>
              <a:rPr lang="en-US" b="0" i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BounceRates</a:t>
            </a:r>
            <a:endParaRPr b="0" i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0312" y="1410761"/>
            <a:ext cx="6048740" cy="485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2A. Feature Selection</a:t>
            </a:r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body" idx="1"/>
          </p:nvPr>
        </p:nvSpPr>
        <p:spPr>
          <a:xfrm>
            <a:off x="1075690" y="4492625"/>
            <a:ext cx="7052945" cy="353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b="0" i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Result :</a:t>
            </a:r>
            <a:endParaRPr/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- Feature product related duration dan bounce rate didrop.</a:t>
            </a:r>
            <a:endParaRPr b="0" i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690" y="1215390"/>
            <a:ext cx="102108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2B. Feature extraction</a:t>
            </a:r>
            <a:endParaRPr/>
          </a:p>
        </p:txBody>
      </p:sp>
      <p:pic>
        <p:nvPicPr>
          <p:cNvPr id="199" name="Google Shape;19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780" y="1861185"/>
            <a:ext cx="1112393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2C. Feature tambahan selain di dataset</a:t>
            </a:r>
            <a:endParaRPr/>
          </a:p>
        </p:txBody>
      </p:sp>
      <p:sp>
        <p:nvSpPr>
          <p:cNvPr id="206" name="Google Shape;206;p16"/>
          <p:cNvSpPr txBox="1">
            <a:spLocks noGrp="1"/>
          </p:cNvSpPr>
          <p:nvPr>
            <p:ph type="body" idx="1"/>
          </p:nvPr>
        </p:nvSpPr>
        <p:spPr>
          <a:xfrm>
            <a:off x="781549" y="1597797"/>
            <a:ext cx="7053195" cy="466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gender</a:t>
            </a:r>
            <a:endParaRPr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usia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pekerjaan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pendidikan terakhir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harga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jumlah diskon/promo</a:t>
            </a:r>
            <a:endParaRPr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metode pembayaran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Biaya kirim</a:t>
            </a:r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endParaRPr b="0" i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>
            <a:spLocks noGrp="1"/>
          </p:cNvSpPr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</a:pPr>
            <a:r>
              <a:rPr lang="en-US"/>
              <a:t>Data Cleansing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1A. Handle missing values</a:t>
            </a:r>
            <a:endParaRPr/>
          </a:p>
        </p:txBody>
      </p:sp>
      <p:sp>
        <p:nvSpPr>
          <p:cNvPr id="80" name="Google Shape;80;p3"/>
          <p:cNvSpPr txBox="1">
            <a:spLocks noGrp="1"/>
          </p:cNvSpPr>
          <p:nvPr>
            <p:ph type="body" idx="1"/>
          </p:nvPr>
        </p:nvSpPr>
        <p:spPr>
          <a:xfrm>
            <a:off x="7634190" y="1709433"/>
            <a:ext cx="414251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Result: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Tidak ditemukan adanya missing value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800" y="1709433"/>
            <a:ext cx="4142509" cy="4277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3950" y="1709433"/>
            <a:ext cx="23241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1B. Handle duplicated data</a:t>
            </a:r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7634190" y="1709433"/>
            <a:ext cx="414251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Jumlah duplicated data yang ditemukan adalah 125 baris.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Setelah dihandling (drop), maka jumlah duplicated data menjadi 0 baris.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90" name="Google Shape;9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800" y="1709433"/>
            <a:ext cx="648652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1C. Handle outliers</a:t>
            </a: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1"/>
          </p:nvPr>
        </p:nvSpPr>
        <p:spPr>
          <a:xfrm>
            <a:off x="585800" y="1709432"/>
            <a:ext cx="11190900" cy="124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600" b="0" i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First we select the columns with contain outliers, than we BOXCOX method to remove outliers from that columns and replace that value to that columns too. Create a for loop to make this process easy.</a:t>
            </a:r>
            <a:endParaRPr/>
          </a:p>
        </p:txBody>
      </p:sp>
      <p:pic>
        <p:nvPicPr>
          <p:cNvPr id="98" name="Google Shape;9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800" y="2825599"/>
            <a:ext cx="367665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3286" y="2806549"/>
            <a:ext cx="37338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2900" y="2806549"/>
            <a:ext cx="37338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5"/>
          <p:cNvSpPr txBox="1"/>
          <p:nvPr/>
        </p:nvSpPr>
        <p:spPr>
          <a:xfrm>
            <a:off x="1309255" y="5206849"/>
            <a:ext cx="17041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Administrative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5269081" y="5206849"/>
            <a:ext cx="24847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Administrative duration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8767155" y="5206849"/>
            <a:ext cx="24847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1C. Handle outliers</a:t>
            </a:r>
            <a:endParaRPr/>
          </a:p>
        </p:txBody>
      </p:sp>
      <p:sp>
        <p:nvSpPr>
          <p:cNvPr id="110" name="Google Shape;110;p6"/>
          <p:cNvSpPr txBox="1"/>
          <p:nvPr/>
        </p:nvSpPr>
        <p:spPr>
          <a:xfrm>
            <a:off x="1309255" y="3665883"/>
            <a:ext cx="24847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Informational Duration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 txBox="1"/>
          <p:nvPr/>
        </p:nvSpPr>
        <p:spPr>
          <a:xfrm>
            <a:off x="5269081" y="3665883"/>
            <a:ext cx="24847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Related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 txBox="1"/>
          <p:nvPr/>
        </p:nvSpPr>
        <p:spPr>
          <a:xfrm>
            <a:off x="8767155" y="3665883"/>
            <a:ext cx="24847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Related Duration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800" y="1356867"/>
            <a:ext cx="37338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4350" y="1356867"/>
            <a:ext cx="37338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42612" y="1356867"/>
            <a:ext cx="37338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"/>
          <p:cNvSpPr txBox="1"/>
          <p:nvPr/>
        </p:nvSpPr>
        <p:spPr>
          <a:xfrm>
            <a:off x="1450425" y="6550223"/>
            <a:ext cx="24847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Bounce Rates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5410251" y="6550223"/>
            <a:ext cx="24847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Page Values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 txBox="1"/>
          <p:nvPr/>
        </p:nvSpPr>
        <p:spPr>
          <a:xfrm>
            <a:off x="8908325" y="6550223"/>
            <a:ext cx="24847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Special Day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5800" y="4241207"/>
            <a:ext cx="37338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0028" y="4225508"/>
            <a:ext cx="37433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79019" y="4241207"/>
            <a:ext cx="374332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1C. Handle outliers</a:t>
            </a:r>
            <a:endParaRPr/>
          </a:p>
        </p:txBody>
      </p:sp>
      <p:sp>
        <p:nvSpPr>
          <p:cNvPr id="128" name="Google Shape;128;p7"/>
          <p:cNvSpPr txBox="1"/>
          <p:nvPr/>
        </p:nvSpPr>
        <p:spPr>
          <a:xfrm>
            <a:off x="1450425" y="3681582"/>
            <a:ext cx="24847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Traffic Type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528" y="1372566"/>
            <a:ext cx="36766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4821382" y="1403982"/>
            <a:ext cx="6955317" cy="1006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Kemudan, outlier di handle menggunakan z score</a:t>
            </a:r>
            <a:endParaRPr/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3316" y="2200444"/>
            <a:ext cx="7458075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"/>
          <p:cNvSpPr txBox="1"/>
          <p:nvPr/>
        </p:nvSpPr>
        <p:spPr>
          <a:xfrm>
            <a:off x="4821382" y="5353005"/>
            <a:ext cx="6955317" cy="1006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Maka, jumlah baris setelah memfilter outlier adalah 10.962 baris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1D. Feature transformation</a:t>
            </a:r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body" idx="1"/>
          </p:nvPr>
        </p:nvSpPr>
        <p:spPr>
          <a:xfrm>
            <a:off x="793618" y="1356867"/>
            <a:ext cx="10983082" cy="2072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2588"/>
              <a:buFont typeface="Arial"/>
              <a:buNone/>
            </a:pPr>
            <a:r>
              <a:rPr lang="en-US"/>
              <a:t>Strategi :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2588"/>
              <a:buChar char="●"/>
            </a:pPr>
            <a:r>
              <a:rPr lang="en-US"/>
              <a:t>Fitur yang dinormalisasi : exit rates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2588"/>
              <a:buChar char="●"/>
            </a:pPr>
            <a:r>
              <a:rPr lang="en-US"/>
              <a:t>Fitur yang distandarisasi : administrative, administrative duration, informational, informational duration, product related, product related duration, bounce rates, page values, special day, traffic type. Karena distribusi data sudah mendekati normal</a:t>
            </a:r>
            <a:endParaRPr/>
          </a:p>
        </p:txBody>
      </p:sp>
      <p:grpSp>
        <p:nvGrpSpPr>
          <p:cNvPr id="140" name="Google Shape;140;p8"/>
          <p:cNvGrpSpPr/>
          <p:nvPr/>
        </p:nvGrpSpPr>
        <p:grpSpPr>
          <a:xfrm>
            <a:off x="1421476" y="3659551"/>
            <a:ext cx="8628784" cy="2752725"/>
            <a:chOff x="2701636" y="3673619"/>
            <a:chExt cx="8628784" cy="2752725"/>
          </a:xfrm>
        </p:grpSpPr>
        <p:pic>
          <p:nvPicPr>
            <p:cNvPr id="141" name="Google Shape;141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2270" y="3673619"/>
              <a:ext cx="8058150" cy="275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01636" y="3981450"/>
              <a:ext cx="619125" cy="2428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1D. Feature transformation</a:t>
            </a:r>
            <a:endParaRPr/>
          </a:p>
        </p:txBody>
      </p:sp>
      <p:sp>
        <p:nvSpPr>
          <p:cNvPr id="149" name="Google Shape;149;p9"/>
          <p:cNvSpPr txBox="1">
            <a:spLocks noGrp="1"/>
          </p:cNvSpPr>
          <p:nvPr>
            <p:ph type="body" idx="1"/>
          </p:nvPr>
        </p:nvSpPr>
        <p:spPr>
          <a:xfrm>
            <a:off x="793618" y="1356867"/>
            <a:ext cx="10983082" cy="2072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2588"/>
              <a:buFont typeface="Arial"/>
              <a:buNone/>
            </a:pPr>
            <a:r>
              <a:rPr lang="en-US"/>
              <a:t>Strategi :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2588"/>
              <a:buChar char="●"/>
            </a:pPr>
            <a:r>
              <a:rPr lang="en-US"/>
              <a:t>Fitur yang dinormalisasi : exit rates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2588"/>
              <a:buChar char="●"/>
            </a:pPr>
            <a:r>
              <a:rPr lang="en-US"/>
              <a:t>Fitur yang distandarisasi : administrative, administrative duration, informational, informational duration, product related, product related duration, bounce rates, page values, special day, traffic type. Karena distribusi data sudah mendekati normal</a:t>
            </a:r>
            <a:endParaRPr/>
          </a:p>
        </p:txBody>
      </p:sp>
      <p:grpSp>
        <p:nvGrpSpPr>
          <p:cNvPr id="150" name="Google Shape;150;p9"/>
          <p:cNvGrpSpPr/>
          <p:nvPr/>
        </p:nvGrpSpPr>
        <p:grpSpPr>
          <a:xfrm>
            <a:off x="1421476" y="3672107"/>
            <a:ext cx="8896350" cy="2724150"/>
            <a:chOff x="1421476" y="3672107"/>
            <a:chExt cx="8896350" cy="2724150"/>
          </a:xfrm>
        </p:grpSpPr>
        <p:pic>
          <p:nvPicPr>
            <p:cNvPr id="151" name="Google Shape;151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21476" y="3967382"/>
              <a:ext cx="619125" cy="242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40601" y="3672107"/>
              <a:ext cx="8277225" cy="2724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</Words>
  <Application>Microsoft Macintosh PowerPoint</Application>
  <PresentationFormat>Widescreen</PresentationFormat>
  <Paragraphs>75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Montserrat</vt:lpstr>
      <vt:lpstr>Roboto</vt:lpstr>
      <vt:lpstr>Calibri</vt:lpstr>
      <vt:lpstr>Arial</vt:lpstr>
      <vt:lpstr>Simple Light</vt:lpstr>
      <vt:lpstr>PowerPoint Presentation</vt:lpstr>
      <vt:lpstr>Data Cleansing</vt:lpstr>
      <vt:lpstr>1A. Handle missing values</vt:lpstr>
      <vt:lpstr>1B. Handle duplicated data</vt:lpstr>
      <vt:lpstr>1C. Handle outliers</vt:lpstr>
      <vt:lpstr>1C. Handle outliers</vt:lpstr>
      <vt:lpstr>1C. Handle outliers</vt:lpstr>
      <vt:lpstr>1D. Feature transformation</vt:lpstr>
      <vt:lpstr>1D. Feature transformation</vt:lpstr>
      <vt:lpstr>1E. Feature encoding</vt:lpstr>
      <vt:lpstr>1F. Class imbalance</vt:lpstr>
      <vt:lpstr>Feature Engineering</vt:lpstr>
      <vt:lpstr>2A. Feature selection</vt:lpstr>
      <vt:lpstr>2A. Feature Selection</vt:lpstr>
      <vt:lpstr>2B. Feature extraction</vt:lpstr>
      <vt:lpstr>2C. Feature tambahan selain di dataset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Putrini Nur Amalina Haryadi</dc:creator>
  <cp:lastModifiedBy>Microsoft Office User</cp:lastModifiedBy>
  <cp:revision>1</cp:revision>
  <dcterms:created xsi:type="dcterms:W3CDTF">2022-05-22T16:17:56Z</dcterms:created>
  <dcterms:modified xsi:type="dcterms:W3CDTF">2022-08-31T08:02:41Z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305F5A86A7D54A9889002C26DBAEFDA3</vt:lpwstr>
  </property>
  <property fmtid="{D5CDD505-2E9C-101B-9397-08002B2CF9AE}" pid="3" name="KSOProductBuildVer">
    <vt:lpwstr>1033-11.2.0.11130</vt:lpwstr>
  </property>
</Properties>
</file>